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1" r:id="rId1"/>
  </p:sldMasterIdLst>
  <p:sldIdLst>
    <p:sldId id="256" r:id="rId2"/>
    <p:sldId id="265" r:id="rId3"/>
    <p:sldId id="273" r:id="rId4"/>
    <p:sldId id="266" r:id="rId5"/>
    <p:sldId id="257" r:id="rId6"/>
    <p:sldId id="267" r:id="rId7"/>
    <p:sldId id="268" r:id="rId8"/>
    <p:sldId id="269" r:id="rId9"/>
    <p:sldId id="270" r:id="rId10"/>
    <p:sldId id="264" r:id="rId11"/>
    <p:sldId id="274" r:id="rId12"/>
    <p:sldId id="275" r:id="rId13"/>
    <p:sldId id="276" r:id="rId14"/>
    <p:sldId id="277" r:id="rId15"/>
    <p:sldId id="278" r:id="rId16"/>
    <p:sldId id="279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F04EF6-8CC4-4476-BA73-915643BA6D19}">
          <p14:sldIdLst>
            <p14:sldId id="256"/>
            <p14:sldId id="265"/>
            <p14:sldId id="273"/>
            <p14:sldId id="266"/>
            <p14:sldId id="257"/>
            <p14:sldId id="267"/>
            <p14:sldId id="268"/>
            <p14:sldId id="269"/>
            <p14:sldId id="270"/>
            <p14:sldId id="264"/>
            <p14:sldId id="274"/>
            <p14:sldId id="275"/>
            <p14:sldId id="276"/>
            <p14:sldId id="277"/>
            <p14:sldId id="278"/>
            <p14:sldId id="279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F8CF63-6393-4347-B824-A1F800DAD300}" v="22" dt="2022-12-04T14:38:26.2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2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0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57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39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7516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15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305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21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21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26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571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431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1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878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852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88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32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46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65CD0C2-2F6F-40C0-8554-96848AEA03D8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835797C-75AE-4F46-B819-2FCE3C696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14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  <p:sldLayoutId id="214748390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technofaq.org/posts/2017/08/how-to-download-music-for-free-on-android/" TargetMode="External"/><Relationship Id="rId7" Type="http://schemas.openxmlformats.org/officeDocument/2006/relationships/hyperlink" Target="http://www.artit-k.com/dev-sqlite-database-on-android-for-newbie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behind-the-scenes.net/understanding-the-java-versions-platfroms/" TargetMode="External"/><Relationship Id="rId4" Type="http://schemas.openxmlformats.org/officeDocument/2006/relationships/image" Target="../media/image7.jpg"/><Relationship Id="rId9" Type="http://schemas.openxmlformats.org/officeDocument/2006/relationships/hyperlink" Target="https://ru.bmstu.wiki/JDBC_(Java_DataBase_Connectivity)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0F8DA-ECC9-05D8-1773-985D351887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2" y="180437"/>
            <a:ext cx="9770783" cy="3130934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IST 659 Flight Management </a:t>
            </a:r>
            <a:r>
              <a:rPr lang="en-US" dirty="0"/>
              <a:t>S</a:t>
            </a:r>
            <a:r>
              <a:rPr lang="en-US" sz="5400" dirty="0"/>
              <a:t>ystem using Android Application and SQLite Database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2C0CFE-B193-75E4-D9BB-17146B6A5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009"/>
            <a:ext cx="9939458" cy="259227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BY- </a:t>
            </a:r>
          </a:p>
          <a:p>
            <a:pPr algn="l"/>
            <a:r>
              <a:rPr lang="en-US" dirty="0"/>
              <a:t>Samarth Sandesh </a:t>
            </a:r>
            <a:r>
              <a:rPr lang="en-US" dirty="0" err="1"/>
              <a:t>Mengji</a:t>
            </a:r>
            <a:endParaRPr lang="en-US" dirty="0"/>
          </a:p>
          <a:p>
            <a:pPr algn="l"/>
            <a:r>
              <a:rPr lang="en-US" dirty="0"/>
              <a:t>Shreyas Subhash Tekawade</a:t>
            </a:r>
          </a:p>
          <a:p>
            <a:pPr algn="l"/>
            <a:r>
              <a:rPr lang="en-US"/>
              <a:t>Group Number - 45</a:t>
            </a:r>
            <a:r>
              <a:rPr lang="en-US" dirty="0"/>
              <a:t>										</a:t>
            </a:r>
          </a:p>
          <a:p>
            <a:pPr algn="l"/>
            <a:r>
              <a:rPr lang="en-US" dirty="0"/>
              <a:t>																Prof. Michael Fudge</a:t>
            </a:r>
          </a:p>
        </p:txBody>
      </p:sp>
    </p:spTree>
    <p:extLst>
      <p:ext uri="{BB962C8B-B14F-4D97-AF65-F5344CB8AC3E}">
        <p14:creationId xmlns:p14="http://schemas.microsoft.com/office/powerpoint/2010/main" val="1979646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D7144-D1FE-5526-769C-24861369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UI and Layout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03CE27CC-4DA8-4C60-ABA1-3FB06A9D65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95" y="1873365"/>
            <a:ext cx="4503377" cy="40592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C37A325-7A9D-E6B2-EB25-733259A49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067" y="1873365"/>
            <a:ext cx="5549900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358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D05AB-1370-A508-1F32-82CA3BB97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UI and Layout</a:t>
            </a:r>
          </a:p>
        </p:txBody>
      </p:sp>
      <p:pic>
        <p:nvPicPr>
          <p:cNvPr id="4" name="Content Placeholder 3" descr="Graphical user interface&#10;&#10;Description automatically generated">
            <a:extLst>
              <a:ext uri="{FF2B5EF4-FFF2-40B4-BE49-F238E27FC236}">
                <a16:creationId xmlns:a16="http://schemas.microsoft.com/office/drawing/2014/main" id="{362C5BF5-E71A-E3C9-BE49-64BB382A4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95" y="1867765"/>
            <a:ext cx="4503377" cy="4059237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30B7D3B-51AC-9161-2326-75CA2B936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295" y="1866900"/>
            <a:ext cx="5537200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15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0EA43-8302-FBF4-3376-38C7B92F1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UI and Layout</a:t>
            </a:r>
          </a:p>
        </p:txBody>
      </p:sp>
      <p:pic>
        <p:nvPicPr>
          <p:cNvPr id="4" name="Content Placeholder 3" descr="Graphical user interface&#10;&#10;Description automatically generated">
            <a:extLst>
              <a:ext uri="{FF2B5EF4-FFF2-40B4-BE49-F238E27FC236}">
                <a16:creationId xmlns:a16="http://schemas.microsoft.com/office/drawing/2014/main" id="{DA828198-35C5-61D4-7004-A549B3029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95" y="2094101"/>
            <a:ext cx="4503377" cy="4059237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A1F9259-1E0B-A19B-C11D-774BDE872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266" y="2094101"/>
            <a:ext cx="5537200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757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F3444-0E39-42F6-F810-056639485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UI and Layout</a:t>
            </a:r>
          </a:p>
        </p:txBody>
      </p:sp>
      <p:pic>
        <p:nvPicPr>
          <p:cNvPr id="4" name="Content Placeholder 3" descr="Graphical user interface&#10;&#10;Description automatically generated">
            <a:extLst>
              <a:ext uri="{FF2B5EF4-FFF2-40B4-BE49-F238E27FC236}">
                <a16:creationId xmlns:a16="http://schemas.microsoft.com/office/drawing/2014/main" id="{20F7E467-57A1-E695-7557-088FC7264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95" y="2039780"/>
            <a:ext cx="4503377" cy="4059237"/>
          </a:xfrm>
          <a:prstGeom prst="rect">
            <a:avLst/>
          </a:prstGeom>
        </p:spPr>
      </p:pic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2F03EC1-2B51-A886-E300-7B235C387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4357" y="1892300"/>
            <a:ext cx="5283200" cy="420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23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37BF8-36EE-4DA9-3EB5-F10380202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UI and Layout</a:t>
            </a:r>
          </a:p>
        </p:txBody>
      </p:sp>
      <p:pic>
        <p:nvPicPr>
          <p:cNvPr id="4" name="Content Placeholder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276FFBA-484D-AF1C-95BF-D6C68438C6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95" y="1822498"/>
            <a:ext cx="3764182" cy="4059237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EB3E99C-2E79-0711-0AF4-321FE0C4E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822498"/>
            <a:ext cx="5171557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844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E0026-7C79-0DAE-1401-FECAA292B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UI and Layout</a:t>
            </a:r>
          </a:p>
        </p:txBody>
      </p:sp>
      <p:pic>
        <p:nvPicPr>
          <p:cNvPr id="4" name="Content Placeholder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E4B9410-14AA-6006-0F72-F7940E3882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5151" y="1731963"/>
            <a:ext cx="4352172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965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0F1B2-DE88-F757-336A-B6BE7D5B9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C0E06-777B-875E-ECCD-516507A50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24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61A1-19D3-872A-D858-FF4BB1D1A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652" y="2766873"/>
            <a:ext cx="10353762" cy="97045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82437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4375B-C690-C6DF-B1E3-B474AC107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22817-21C2-1ABD-D8BA-0FF552085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endParaRPr lang="en-US" dirty="0"/>
          </a:p>
          <a:p>
            <a:r>
              <a:rPr lang="en-US" dirty="0"/>
              <a:t>This Project focuses on developing a database for managing the flight management system. </a:t>
            </a:r>
          </a:p>
          <a:p>
            <a:r>
              <a:rPr lang="en-US" dirty="0"/>
              <a:t>It includes numerous flight details that an administrator can host and allows application users to login and register, modify, cancel their flight bookings. </a:t>
            </a:r>
          </a:p>
          <a:p>
            <a:r>
              <a:rPr lang="en-US" dirty="0"/>
              <a:t>With this Project, </a:t>
            </a:r>
            <a:r>
              <a:rPr lang="en-US" dirty="0" err="1"/>
              <a:t>i</a:t>
            </a:r>
            <a:r>
              <a:rPr lang="en-US" dirty="0"/>
              <a:t>) we can track flight registration details of users, ii) create tickets for passengers, iii) schedule flights, modify, cancel and delete bookings for a particular user.</a:t>
            </a:r>
          </a:p>
          <a:p>
            <a:r>
              <a:rPr lang="en-US" dirty="0"/>
              <a:t>Additionally, the administrator can add, delete, update flights that can be seen by the user.</a:t>
            </a:r>
          </a:p>
          <a:p>
            <a:r>
              <a:rPr lang="en-US" dirty="0"/>
              <a:t>This feature enables the administrator to host a plethora of flights on the android application that can be accessed by the users.</a:t>
            </a:r>
          </a:p>
        </p:txBody>
      </p:sp>
    </p:spTree>
    <p:extLst>
      <p:ext uri="{BB962C8B-B14F-4D97-AF65-F5344CB8AC3E}">
        <p14:creationId xmlns:p14="http://schemas.microsoft.com/office/powerpoint/2010/main" val="297271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25251-E188-F4F2-9196-9AD814D2F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Stack </a:t>
            </a:r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9D888905-6FE8-F039-E236-F3B3ED3FA7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483027" y="1731963"/>
            <a:ext cx="3016955" cy="1697037"/>
          </a:xfrm>
        </p:spPr>
      </p:pic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9DBF2A0A-9960-14D3-A289-C5F822C725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566186" y="1731963"/>
            <a:ext cx="3661944" cy="1697037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1170A3DA-C310-6141-45E4-03BCEA1995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401733" y="3955187"/>
            <a:ext cx="3098249" cy="1900329"/>
          </a:xfrm>
          <a:prstGeom prst="rect">
            <a:avLst/>
          </a:prstGeom>
        </p:spPr>
      </p:pic>
      <p:pic>
        <p:nvPicPr>
          <p:cNvPr id="14" name="Picture 13" descr="Logo">
            <a:extLst>
              <a:ext uri="{FF2B5EF4-FFF2-40B4-BE49-F238E27FC236}">
                <a16:creationId xmlns:a16="http://schemas.microsoft.com/office/drawing/2014/main" id="{E03FD253-DA15-3572-D05E-81760E9196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566186" y="3955187"/>
            <a:ext cx="3661944" cy="19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64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801E-77BA-6EC3-5262-28A0CC3B9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3CFB8-89B9-A0A2-2B54-13FB3D1D0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6900" indent="0" algn="just">
              <a:buNone/>
            </a:pPr>
            <a:r>
              <a:rPr lang="en-US" dirty="0"/>
              <a:t>To build an android application for booking, modifying and cancelling flights (User End); inserting, updating, deleting and tracking flights (Admin End) using SQLite database, JDBC driver and Core Java:</a:t>
            </a:r>
          </a:p>
          <a:p>
            <a:pPr algn="just"/>
            <a:r>
              <a:rPr lang="en-US" dirty="0"/>
              <a:t>Creating two separate logins for user and admin on start screen. Create two separate tables for admin tables for customers and admin for authentication.</a:t>
            </a:r>
          </a:p>
          <a:p>
            <a:pPr algn="just"/>
            <a:r>
              <a:rPr lang="en-US" dirty="0"/>
              <a:t>Creating two different workflows on Android UI itself for admin and user which will involve different operations based on user.</a:t>
            </a:r>
          </a:p>
          <a:p>
            <a:pPr algn="just"/>
            <a:r>
              <a:rPr lang="en-US" dirty="0"/>
              <a:t>Admin workflow will involve operations like inserting flights to database, deleting flights from database, updating/modifying flights from database, tracking flight status, viewing all flights available (Adding filter on viewing based on complexity and time constraint of project).</a:t>
            </a:r>
          </a:p>
          <a:p>
            <a:pPr algn="just"/>
            <a:r>
              <a:rPr lang="en-US" dirty="0"/>
              <a:t>Customer workflow will involve operations like searching flights based on date, location, to-from, one-way/round-trip, booking flights if seats  available, cancelling booked flight and view booked flight.</a:t>
            </a:r>
          </a:p>
          <a:p>
            <a:pPr algn="just"/>
            <a:r>
              <a:rPr lang="en-US" dirty="0"/>
              <a:t>Write code from scratch using SQL, java, XML and android to learn new technologies along with database operations.</a:t>
            </a:r>
          </a:p>
        </p:txBody>
      </p:sp>
    </p:spTree>
    <p:extLst>
      <p:ext uri="{BB962C8B-B14F-4D97-AF65-F5344CB8AC3E}">
        <p14:creationId xmlns:p14="http://schemas.microsoft.com/office/powerpoint/2010/main" val="3453228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6EBDE-3526-27FB-F884-61D493206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05CDE-A41D-8FC9-DF35-CC29558C0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effectLst/>
              </a:rPr>
              <a:t>Entity Relationship Data Requirements/Business Rules</a:t>
            </a:r>
          </a:p>
          <a:p>
            <a:pPr fontAlgn="base"/>
            <a:r>
              <a:rPr lang="en-US" dirty="0">
                <a:effectLst/>
              </a:rPr>
              <a:t>Conceptual Data Model</a:t>
            </a:r>
          </a:p>
          <a:p>
            <a:pPr fontAlgn="base"/>
            <a:r>
              <a:rPr lang="en-US" dirty="0">
                <a:effectLst/>
              </a:rPr>
              <a:t>Logical Data Model</a:t>
            </a:r>
          </a:p>
          <a:p>
            <a:pPr>
              <a:buClr>
                <a:srgbClr val="FFFFFF"/>
              </a:buClr>
            </a:pPr>
            <a:r>
              <a:rPr lang="en-US" dirty="0">
                <a:effectLst/>
              </a:rPr>
              <a:t>Logical Design User Interface Layout </a:t>
            </a:r>
          </a:p>
          <a:p>
            <a:pPr>
              <a:buClr>
                <a:srgbClr val="FFFFFF"/>
              </a:buClr>
            </a:pPr>
            <a:r>
              <a:rPr lang="en-US" dirty="0"/>
              <a:t>Demo of UI and Layout</a:t>
            </a:r>
          </a:p>
          <a:p>
            <a:pPr>
              <a:buClr>
                <a:srgbClr val="FFFFFF"/>
              </a:buClr>
            </a:pPr>
            <a:r>
              <a:rPr lang="en-US" dirty="0"/>
              <a:t>Table Data</a:t>
            </a:r>
          </a:p>
        </p:txBody>
      </p:sp>
    </p:spTree>
    <p:extLst>
      <p:ext uri="{BB962C8B-B14F-4D97-AF65-F5344CB8AC3E}">
        <p14:creationId xmlns:p14="http://schemas.microsoft.com/office/powerpoint/2010/main" val="2320892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BC9CD-9725-EF12-3758-535EB830B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 Data Requirements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5B71564-AEAA-2531-C69F-A8BAAE0CD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374" y="1802984"/>
            <a:ext cx="5774302" cy="4059237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BBB8-4831-9D5E-5CC4-F4710BDF5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628" y="1802984"/>
            <a:ext cx="5323997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8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4ECC8-B62D-D3B7-52FB-BC750FD79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 Data Requirements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45395F2-A2A5-B4DC-37CC-4C131E9CA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9330" y="1731963"/>
            <a:ext cx="7163815" cy="4059237"/>
          </a:xfrm>
        </p:spPr>
      </p:pic>
    </p:spTree>
    <p:extLst>
      <p:ext uri="{BB962C8B-B14F-4D97-AF65-F5344CB8AC3E}">
        <p14:creationId xmlns:p14="http://schemas.microsoft.com/office/powerpoint/2010/main" val="2973418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EEA7E-3FBD-9825-8127-9BFB41C89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8D9A44EB-145B-0F2F-BA56-EB50314F6C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258" y="1731964"/>
            <a:ext cx="6827483" cy="4847946"/>
          </a:xfrm>
        </p:spPr>
      </p:pic>
    </p:spTree>
    <p:extLst>
      <p:ext uri="{BB962C8B-B14F-4D97-AF65-F5344CB8AC3E}">
        <p14:creationId xmlns:p14="http://schemas.microsoft.com/office/powerpoint/2010/main" val="2236313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C3E9D-F62F-B5F5-BC06-2BE3634F4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77A79AF5-D75A-0A2C-F1D3-8BB504734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713" y="1443575"/>
            <a:ext cx="4967926" cy="5157022"/>
          </a:xfrm>
        </p:spPr>
      </p:pic>
    </p:spTree>
    <p:extLst>
      <p:ext uri="{BB962C8B-B14F-4D97-AF65-F5344CB8AC3E}">
        <p14:creationId xmlns:p14="http://schemas.microsoft.com/office/powerpoint/2010/main" val="42901635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4515</TotalTime>
  <Words>434</Words>
  <Application>Microsoft Office PowerPoint</Application>
  <PresentationFormat>Widescreen</PresentationFormat>
  <Paragraphs>40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Calisto MT</vt:lpstr>
      <vt:lpstr>Wingdings 2</vt:lpstr>
      <vt:lpstr>Slate</vt:lpstr>
      <vt:lpstr>IST 659 Flight Management System using Android Application and SQLite Database</vt:lpstr>
      <vt:lpstr>Overview </vt:lpstr>
      <vt:lpstr>Technology Stack </vt:lpstr>
      <vt:lpstr>Goals </vt:lpstr>
      <vt:lpstr>Specifications </vt:lpstr>
      <vt:lpstr>ERD Data Requirements</vt:lpstr>
      <vt:lpstr>ERD Data Requirements</vt:lpstr>
      <vt:lpstr>Conceptual Model</vt:lpstr>
      <vt:lpstr>Logical Model</vt:lpstr>
      <vt:lpstr>Demo of UI and Layout</vt:lpstr>
      <vt:lpstr>Demo of UI and Layout</vt:lpstr>
      <vt:lpstr>Demo of UI and Layout</vt:lpstr>
      <vt:lpstr>Demo of UI and Layout</vt:lpstr>
      <vt:lpstr>Demo of UI and Layout</vt:lpstr>
      <vt:lpstr>Demo of UI and Layout</vt:lpstr>
      <vt:lpstr>Table Data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Customers</dc:title>
  <dc:creator>Pralhad Ramdas Vaishnav</dc:creator>
  <cp:lastModifiedBy>Shreyas Subhash Tekawade</cp:lastModifiedBy>
  <cp:revision>26</cp:revision>
  <dcterms:created xsi:type="dcterms:W3CDTF">2022-11-25T23:56:17Z</dcterms:created>
  <dcterms:modified xsi:type="dcterms:W3CDTF">2022-12-06T06:41:39Z</dcterms:modified>
</cp:coreProperties>
</file>

<file path=docProps/thumbnail.jpeg>
</file>